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2" r:id="rId1"/>
  </p:sldMasterIdLst>
  <p:notesMasterIdLst>
    <p:notesMasterId r:id="rId15"/>
  </p:notesMasterIdLst>
  <p:sldIdLst>
    <p:sldId id="357" r:id="rId2"/>
    <p:sldId id="361" r:id="rId3"/>
    <p:sldId id="360" r:id="rId4"/>
    <p:sldId id="358" r:id="rId5"/>
    <p:sldId id="359" r:id="rId6"/>
    <p:sldId id="362" r:id="rId7"/>
    <p:sldId id="370" r:id="rId8"/>
    <p:sldId id="365" r:id="rId9"/>
    <p:sldId id="371" r:id="rId10"/>
    <p:sldId id="367" r:id="rId11"/>
    <p:sldId id="366" r:id="rId12"/>
    <p:sldId id="368" r:id="rId13"/>
    <p:sldId id="369"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006600"/>
    <a:srgbClr val="FF0000"/>
    <a:srgbClr val="00FF00"/>
    <a:srgbClr val="EAC114"/>
    <a:srgbClr val="9FA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9" autoAdjust="0"/>
    <p:restoredTop sz="93399" autoAdjust="0"/>
  </p:normalViewPr>
  <p:slideViewPr>
    <p:cSldViewPr snapToGrid="0" showGuides="1">
      <p:cViewPr varScale="1">
        <p:scale>
          <a:sx n="115" d="100"/>
          <a:sy n="115" d="100"/>
        </p:scale>
        <p:origin x="648" y="152"/>
      </p:cViewPr>
      <p:guideLst>
        <p:guide orient="horz"/>
        <p:guide pos="28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560" tIns="47780" rIns="95560" bIns="47780" numCol="1" anchor="t" anchorCtr="0" compatLnSpc="1">
            <a:prstTxWarp prst="textNoShape">
              <a:avLst/>
            </a:prstTxWarp>
          </a:bodyPr>
          <a:lstStyle>
            <a:lvl1pPr defTabSz="955675">
              <a:defRPr sz="1300"/>
            </a:lvl1pPr>
          </a:lstStyle>
          <a:p>
            <a:endParaRPr lang="ru-RU" dirty="0"/>
          </a:p>
        </p:txBody>
      </p:sp>
      <p:sp>
        <p:nvSpPr>
          <p:cNvPr id="7171" name="Rectangle 8194"/>
          <p:cNvSpPr>
            <a:spLocks noGrp="1" noChangeArrowheads="1"/>
          </p:cNvSpPr>
          <p:nvPr>
            <p:ph type="dt" idx="1"/>
          </p:nvPr>
        </p:nvSpPr>
        <p:spPr bwMode="auto">
          <a:xfrm>
            <a:off x="3849688" y="0"/>
            <a:ext cx="2946400" cy="496888"/>
          </a:xfrm>
          <a:prstGeom prst="rect">
            <a:avLst/>
          </a:prstGeom>
          <a:noFill/>
          <a:ln w="9525">
            <a:noFill/>
            <a:miter lim="800000"/>
            <a:headEnd/>
            <a:tailEnd/>
          </a:ln>
        </p:spPr>
        <p:txBody>
          <a:bodyPr vert="horz" wrap="square" lIns="95560" tIns="47780" rIns="95560" bIns="47780" numCol="1" anchor="t" anchorCtr="0" compatLnSpc="1">
            <a:prstTxWarp prst="textNoShape">
              <a:avLst/>
            </a:prstTxWarp>
          </a:bodyPr>
          <a:lstStyle>
            <a:lvl1pPr algn="r" defTabSz="955675">
              <a:defRPr sz="1300"/>
            </a:lvl1pPr>
          </a:lstStyle>
          <a:p>
            <a:endParaRPr lang="ru-RU" dirty="0"/>
          </a:p>
        </p:txBody>
      </p:sp>
      <p:sp>
        <p:nvSpPr>
          <p:cNvPr id="19460" name="Rectangle 8195"/>
          <p:cNvSpPr>
            <a:spLocks noGrp="1" noRot="1" noChangeAspect="1" noChangeArrowheads="1" noTextEdit="1"/>
          </p:cNvSpPr>
          <p:nvPr>
            <p:ph type="sldImg" idx="2"/>
          </p:nvPr>
        </p:nvSpPr>
        <p:spPr bwMode="auto">
          <a:xfrm>
            <a:off x="917575" y="744538"/>
            <a:ext cx="4964113" cy="372268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81038" y="4714875"/>
            <a:ext cx="5435600" cy="4467225"/>
          </a:xfrm>
          <a:prstGeom prst="rect">
            <a:avLst/>
          </a:prstGeom>
          <a:noFill/>
          <a:ln w="9525" algn="ctr">
            <a:noFill/>
            <a:miter lim="800000"/>
            <a:headEnd/>
            <a:tailEnd/>
          </a:ln>
        </p:spPr>
        <p:txBody>
          <a:bodyPr vert="horz" wrap="square" lIns="95560" tIns="47780" rIns="95560" bIns="477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8197"/>
          <p:cNvSpPr>
            <a:spLocks noGrp="1" noChangeArrowheads="1"/>
          </p:cNvSpPr>
          <p:nvPr>
            <p:ph type="ftr" sz="quarter" idx="4"/>
          </p:nvPr>
        </p:nvSpPr>
        <p:spPr bwMode="auto">
          <a:xfrm>
            <a:off x="0" y="9428163"/>
            <a:ext cx="2944813" cy="496887"/>
          </a:xfrm>
          <a:prstGeom prst="rect">
            <a:avLst/>
          </a:prstGeom>
          <a:noFill/>
          <a:ln w="9525">
            <a:noFill/>
            <a:miter lim="800000"/>
            <a:headEnd/>
            <a:tailEnd/>
          </a:ln>
        </p:spPr>
        <p:txBody>
          <a:bodyPr vert="horz" wrap="square" lIns="95560" tIns="47780" rIns="95560" bIns="47780" numCol="1" anchor="b" anchorCtr="0" compatLnSpc="1">
            <a:prstTxWarp prst="textNoShape">
              <a:avLst/>
            </a:prstTxWarp>
          </a:bodyPr>
          <a:lstStyle>
            <a:lvl1pPr defTabSz="955675">
              <a:defRPr sz="1300"/>
            </a:lvl1pPr>
          </a:lstStyle>
          <a:p>
            <a:endParaRPr lang="ru-RU" dirty="0"/>
          </a:p>
        </p:txBody>
      </p:sp>
      <p:sp>
        <p:nvSpPr>
          <p:cNvPr id="15367" name="Slide Number Placeholder 15366"/>
          <p:cNvSpPr>
            <a:spLocks noGrp="1" noChangeArrowheads="1"/>
          </p:cNvSpPr>
          <p:nvPr>
            <p:ph type="sldNum" sz="quarter" idx="5"/>
          </p:nvPr>
        </p:nvSpPr>
        <p:spPr bwMode="auto">
          <a:xfrm>
            <a:off x="3849688" y="9428163"/>
            <a:ext cx="2946400" cy="496887"/>
          </a:xfrm>
          <a:prstGeom prst="rect">
            <a:avLst/>
          </a:prstGeom>
          <a:noFill/>
          <a:ln w="9525" algn="ctr">
            <a:noFill/>
            <a:miter lim="800000"/>
            <a:headEnd/>
            <a:tailEnd/>
          </a:ln>
        </p:spPr>
        <p:txBody>
          <a:bodyPr vert="horz" wrap="square" lIns="95560" tIns="47780" rIns="95560" bIns="47780" numCol="1" anchor="b" anchorCtr="0" compatLnSpc="1">
            <a:prstTxWarp prst="textNoShape">
              <a:avLst/>
            </a:prstTxWarp>
          </a:bodyPr>
          <a:lstStyle>
            <a:lvl1pPr algn="r" defTabSz="955675">
              <a:defRPr sz="1300"/>
            </a:lvl1pPr>
          </a:lstStyle>
          <a:p>
            <a:fld id="{89BA206A-0D1F-4975-BECD-E879D0E853DF}" type="slidenum">
              <a:rPr lang="en-US"/>
              <a:pPr/>
              <a:t>‹#›</a:t>
            </a:fld>
            <a:endParaRPr lang="en-US" dirty="0"/>
          </a:p>
        </p:txBody>
      </p:sp>
    </p:spTree>
    <p:extLst>
      <p:ext uri="{BB962C8B-B14F-4D97-AF65-F5344CB8AC3E}">
        <p14:creationId xmlns:p14="http://schemas.microsoft.com/office/powerpoint/2010/main" val="3106389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9BA206A-0D1F-4975-BECD-E879D0E853DF}" type="slidenum">
              <a:rPr lang="en-US" smtClean="0"/>
              <a:pPr/>
              <a:t>13</a:t>
            </a:fld>
            <a:endParaRPr lang="en-US" dirty="0"/>
          </a:p>
        </p:txBody>
      </p:sp>
    </p:spTree>
    <p:extLst>
      <p:ext uri="{BB962C8B-B14F-4D97-AF65-F5344CB8AC3E}">
        <p14:creationId xmlns:p14="http://schemas.microsoft.com/office/powerpoint/2010/main" val="127635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522414"/>
            <a:ext cx="7772400" cy="1294266"/>
          </a:xfrm>
        </p:spPr>
        <p:txBody>
          <a:bodyPr anchor="b"/>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061357" y="40823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35886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642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12421"/>
            <a:ext cx="1971675" cy="47645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412421"/>
            <a:ext cx="5800725" cy="47645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384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6464AE-0555-466C-8468-38079BFA4DFE}" type="slidenum">
              <a:rPr lang="en-US"/>
              <a:pPr>
                <a:defRPr/>
              </a:pPr>
              <a:t>‹#›</a:t>
            </a:fld>
            <a:endParaRPr lang="en-US" dirty="0"/>
          </a:p>
        </p:txBody>
      </p:sp>
    </p:spTree>
    <p:extLst>
      <p:ext uri="{BB962C8B-B14F-4D97-AF65-F5344CB8AC3E}">
        <p14:creationId xmlns:p14="http://schemas.microsoft.com/office/powerpoint/2010/main" val="427125768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970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383168"/>
            <a:ext cx="7886700" cy="1278389"/>
          </a:xfrm>
        </p:spPr>
        <p:txBody>
          <a:bodyPr anchor="b"/>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623888" y="2971800"/>
            <a:ext cx="7886700" cy="186055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885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628899"/>
            <a:ext cx="3886200" cy="354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691721"/>
            <a:ext cx="3886200" cy="34852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941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28870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269829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690257"/>
            <a:ext cx="3868340" cy="2499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2698296"/>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3690257"/>
            <a:ext cx="3887391" cy="24994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606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4836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10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30778"/>
            <a:ext cx="2949178" cy="1379763"/>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453243"/>
            <a:ext cx="4629150" cy="44078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710542"/>
            <a:ext cx="2949178" cy="3158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7714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47106"/>
            <a:ext cx="2949178" cy="1445079"/>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347106"/>
            <a:ext cx="4629150" cy="451394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792186"/>
            <a:ext cx="2949178" cy="30768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0152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80512" cy="7002016"/>
          </a:xfrm>
          <a:prstGeom prst="rect">
            <a:avLst/>
          </a:prstGeom>
          <a:noFill/>
          <a:ln w="9525">
            <a:noFill/>
            <a:miter lim="800000"/>
            <a:headEnd/>
            <a:tailEnd/>
          </a:ln>
          <a:effectLst/>
        </p:spPr>
      </p:pic>
      <p:sp>
        <p:nvSpPr>
          <p:cNvPr id="2" name="Title Placeholder 1"/>
          <p:cNvSpPr>
            <a:spLocks noGrp="1"/>
          </p:cNvSpPr>
          <p:nvPr>
            <p:ph type="title"/>
          </p:nvPr>
        </p:nvSpPr>
        <p:spPr>
          <a:xfrm>
            <a:off x="628650" y="1494065"/>
            <a:ext cx="7886700" cy="101826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2800350"/>
            <a:ext cx="7886700" cy="33766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726612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spd="slow">
    <p:fade/>
  </p:transition>
  <p:txStyles>
    <p:titleStyle>
      <a:lvl1pPr algn="l" defTabSz="914400" rtl="0" eaLnBrk="1" latinLnBrk="0" hangingPunct="1">
        <a:lnSpc>
          <a:spcPct val="90000"/>
        </a:lnSpc>
        <a:spcBef>
          <a:spcPct val="0"/>
        </a:spcBef>
        <a:buNone/>
        <a:defRPr lang="en-US" sz="4400" kern="1200" dirty="0">
          <a:solidFill>
            <a:srgbClr val="002060"/>
          </a:solidFill>
          <a:latin typeface="Etelka Light Pro"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7" Type="http://schemas.microsoft.com/office/2007/relationships/hdphoto" Target="../media/hdphoto8.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5.wdp"/><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a:xfrm>
            <a:off x="303483" y="1380348"/>
            <a:ext cx="7886700" cy="1018268"/>
          </a:xfrm>
        </p:spPr>
        <p:txBody>
          <a:bodyPr/>
          <a:lstStyle/>
          <a:p>
            <a:r>
              <a:rPr lang="ja-JP" altLang="en-US"/>
              <a:t>パラカヌーの基礎情報</a:t>
            </a:r>
            <a:endParaRPr lang="x-none" dirty="0"/>
          </a:p>
        </p:txBody>
      </p:sp>
      <p:pic>
        <p:nvPicPr>
          <p:cNvPr id="5" name="図 4">
            <a:extLst>
              <a:ext uri="{FF2B5EF4-FFF2-40B4-BE49-F238E27FC236}">
                <a16:creationId xmlns:a16="http://schemas.microsoft.com/office/drawing/2014/main" id="{C0320564-9907-5B4B-BB57-3FB471A041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1365" y="4355372"/>
            <a:ext cx="3043723" cy="2018901"/>
          </a:xfrm>
          <a:prstGeom prst="rect">
            <a:avLst/>
          </a:prstGeom>
          <a:ln>
            <a:noFill/>
          </a:ln>
          <a:effectLst>
            <a:softEdge rad="112500"/>
          </a:effectLst>
        </p:spPr>
      </p:pic>
      <p:pic>
        <p:nvPicPr>
          <p:cNvPr id="16" name="図 15">
            <a:extLst>
              <a:ext uri="{FF2B5EF4-FFF2-40B4-BE49-F238E27FC236}">
                <a16:creationId xmlns:a16="http://schemas.microsoft.com/office/drawing/2014/main" id="{A35DD78C-43CD-2047-862F-589B5E2D42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1194" y="2255126"/>
            <a:ext cx="3439150" cy="2166608"/>
          </a:xfrm>
          <a:prstGeom prst="rect">
            <a:avLst/>
          </a:prstGeom>
          <a:ln>
            <a:noFill/>
          </a:ln>
          <a:effectLst>
            <a:softEdge rad="112500"/>
          </a:effectLst>
        </p:spPr>
      </p:pic>
      <p:pic>
        <p:nvPicPr>
          <p:cNvPr id="18" name="図 17">
            <a:extLst>
              <a:ext uri="{FF2B5EF4-FFF2-40B4-BE49-F238E27FC236}">
                <a16:creationId xmlns:a16="http://schemas.microsoft.com/office/drawing/2014/main" id="{CC73BF92-6031-0840-BDF9-5E5F10CE20E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4246833" y="2250909"/>
            <a:ext cx="4300247" cy="2166608"/>
          </a:xfrm>
          <a:prstGeom prst="rect">
            <a:avLst/>
          </a:prstGeom>
          <a:ln>
            <a:noFill/>
          </a:ln>
          <a:effectLst>
            <a:softEdge rad="112500"/>
          </a:effectLst>
        </p:spPr>
      </p:pic>
      <p:pic>
        <p:nvPicPr>
          <p:cNvPr id="3" name="図 2" descr="ボートに乗っている人&#10;&#10;自動的に生成された説明">
            <a:extLst>
              <a:ext uri="{FF2B5EF4-FFF2-40B4-BE49-F238E27FC236}">
                <a16:creationId xmlns:a16="http://schemas.microsoft.com/office/drawing/2014/main" id="{CC7652BE-FC42-444B-9F87-A123E6ABD5C9}"/>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747134" y="4355373"/>
            <a:ext cx="4754232" cy="1996600"/>
          </a:xfrm>
          <a:prstGeom prst="rect">
            <a:avLst/>
          </a:prstGeom>
          <a:ln>
            <a:noFill/>
          </a:ln>
          <a:effectLst>
            <a:softEdge rad="112500"/>
          </a:effectLst>
        </p:spPr>
      </p:pic>
    </p:spTree>
    <p:extLst>
      <p:ext uri="{BB962C8B-B14F-4D97-AF65-F5344CB8AC3E}">
        <p14:creationId xmlns:p14="http://schemas.microsoft.com/office/powerpoint/2010/main" val="1928336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37" y="1343951"/>
            <a:ext cx="8932126" cy="1003637"/>
          </a:xfrm>
        </p:spPr>
        <p:txBody>
          <a:bodyPr/>
          <a:lstStyle/>
          <a:p>
            <a:r>
              <a:rPr lang="ja-JP" altLang="en-US" sz="4000"/>
              <a:t>艇に身体を固定し力を伝えるための装備</a:t>
            </a:r>
            <a:endParaRPr lang="fr-FR" sz="4000" dirty="0"/>
          </a:p>
        </p:txBody>
      </p:sp>
      <p:pic>
        <p:nvPicPr>
          <p:cNvPr id="8" name="図 7">
            <a:extLst>
              <a:ext uri="{FF2B5EF4-FFF2-40B4-BE49-F238E27FC236}">
                <a16:creationId xmlns:a16="http://schemas.microsoft.com/office/drawing/2014/main" id="{3A1987F0-11D8-404D-99EA-F245FA5321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3820" y="2135714"/>
            <a:ext cx="6736360" cy="4183960"/>
          </a:xfrm>
          <a:prstGeom prst="rect">
            <a:avLst/>
          </a:prstGeom>
        </p:spPr>
      </p:pic>
    </p:spTree>
    <p:extLst>
      <p:ext uri="{BB962C8B-B14F-4D97-AF65-F5344CB8AC3E}">
        <p14:creationId xmlns:p14="http://schemas.microsoft.com/office/powerpoint/2010/main" val="372613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4497" y="1325473"/>
            <a:ext cx="8068117" cy="1281410"/>
          </a:xfrm>
        </p:spPr>
        <p:txBody>
          <a:bodyPr/>
          <a:lstStyle/>
          <a:p>
            <a:r>
              <a:rPr lang="ja-JP" altLang="en-US"/>
              <a:t>始め方</a:t>
            </a:r>
            <a:r>
              <a:rPr lang="fr-FR" dirty="0"/>
              <a:t>: </a:t>
            </a:r>
            <a:r>
              <a:rPr lang="ja-JP" altLang="en-US"/>
              <a:t>パドリングは世界共通のスキルです．．．</a:t>
            </a:r>
            <a:endParaRPr lang="fr-FR" dirty="0"/>
          </a:p>
        </p:txBody>
      </p:sp>
      <p:pic>
        <p:nvPicPr>
          <p:cNvPr id="4" name="Espace réservé du contenu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10256" y="2704415"/>
            <a:ext cx="3175324" cy="2115089"/>
          </a:xfrm>
          <a:prstGeom prst="rect">
            <a:avLst/>
          </a:prstGeom>
          <a:ln>
            <a:noFill/>
          </a:ln>
          <a:effectLst>
            <a:softEdge rad="112500"/>
          </a:effectLst>
        </p:spPr>
      </p:pic>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0209" y="4807859"/>
            <a:ext cx="3175324" cy="1575392"/>
          </a:xfrm>
          <a:prstGeom prst="rect">
            <a:avLst/>
          </a:prstGeom>
          <a:ln>
            <a:noFill/>
          </a:ln>
          <a:effectLst>
            <a:softEdge rad="112500"/>
          </a:effectLst>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9041" y="3756795"/>
            <a:ext cx="2998196" cy="1124324"/>
          </a:xfrm>
          <a:prstGeom prst="rect">
            <a:avLst/>
          </a:prstGeom>
          <a:ln>
            <a:noFill/>
          </a:ln>
          <a:effectLst>
            <a:softEdge rad="112500"/>
          </a:effectLst>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258" y="4849254"/>
            <a:ext cx="4928350" cy="1549350"/>
          </a:xfrm>
          <a:prstGeom prst="rect">
            <a:avLst/>
          </a:prstGeom>
          <a:ln>
            <a:noFill/>
          </a:ln>
          <a:effectLst>
            <a:softEdge rad="112500"/>
          </a:effectLst>
        </p:spPr>
      </p:pic>
      <p:pic>
        <p:nvPicPr>
          <p:cNvPr id="5" name="図 4">
            <a:extLst>
              <a:ext uri="{FF2B5EF4-FFF2-40B4-BE49-F238E27FC236}">
                <a16:creationId xmlns:a16="http://schemas.microsoft.com/office/drawing/2014/main" id="{0B37E07B-951B-D64D-B330-8FB321CFDC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09287" y="3760068"/>
            <a:ext cx="3656914" cy="1124324"/>
          </a:xfrm>
          <a:prstGeom prst="rect">
            <a:avLst/>
          </a:prstGeom>
          <a:ln>
            <a:noFill/>
          </a:ln>
          <a:effectLst>
            <a:softEdge rad="112500"/>
          </a:effectLst>
        </p:spPr>
      </p:pic>
      <p:pic>
        <p:nvPicPr>
          <p:cNvPr id="10" name="図 9">
            <a:extLst>
              <a:ext uri="{FF2B5EF4-FFF2-40B4-BE49-F238E27FC236}">
                <a16:creationId xmlns:a16="http://schemas.microsoft.com/office/drawing/2014/main" id="{1213117B-7AEB-684A-9F9A-1D78055092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3791" y="2686915"/>
            <a:ext cx="4194828" cy="1154802"/>
          </a:xfrm>
          <a:prstGeom prst="rect">
            <a:avLst/>
          </a:prstGeom>
          <a:ln>
            <a:noFill/>
          </a:ln>
          <a:effectLst>
            <a:softEdge rad="112500"/>
          </a:effectLst>
        </p:spPr>
      </p:pic>
    </p:spTree>
    <p:extLst>
      <p:ext uri="{BB962C8B-B14F-4D97-AF65-F5344CB8AC3E}">
        <p14:creationId xmlns:p14="http://schemas.microsoft.com/office/powerpoint/2010/main" val="422580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2601" y="2027621"/>
            <a:ext cx="4623574" cy="1018268"/>
          </a:xfrm>
        </p:spPr>
        <p:txBody>
          <a:bodyPr/>
          <a:lstStyle/>
          <a:p>
            <a:r>
              <a:rPr lang="fr-FR" dirty="0"/>
              <a:t> </a:t>
            </a:r>
            <a:r>
              <a:rPr lang="ja-JP" altLang="en-US"/>
              <a:t>パラカヌーの技術</a:t>
            </a:r>
            <a:endParaRPr lang="fr-FR" dirty="0"/>
          </a:p>
        </p:txBody>
      </p:sp>
      <p:sp>
        <p:nvSpPr>
          <p:cNvPr id="3" name="Espace réservé du contenu 2"/>
          <p:cNvSpPr>
            <a:spLocks noGrp="1"/>
          </p:cNvSpPr>
          <p:nvPr>
            <p:ph idx="1"/>
          </p:nvPr>
        </p:nvSpPr>
        <p:spPr>
          <a:xfrm>
            <a:off x="294114" y="3582307"/>
            <a:ext cx="8760676" cy="2729283"/>
          </a:xfrm>
        </p:spPr>
        <p:txBody>
          <a:bodyPr>
            <a:normAutofit/>
          </a:bodyPr>
          <a:lstStyle/>
          <a:p>
            <a:r>
              <a:rPr lang="ja-JP" altLang="en-US"/>
              <a:t>パラカヌーは生体力学の規則に準じています。</a:t>
            </a:r>
            <a:endParaRPr lang="en-US" altLang="ja-JP" dirty="0"/>
          </a:p>
          <a:p>
            <a:r>
              <a:rPr lang="ja-JP" altLang="en-US"/>
              <a:t>ポイントはどのように艇に身体を固定し、バランスを感じ、どうやって自分の能力を艇に伝えるかです。</a:t>
            </a:r>
            <a:endParaRPr lang="fr-FR" u="sng" dirty="0"/>
          </a:p>
          <a:p>
            <a:r>
              <a:rPr lang="ja-JP" altLang="en-US"/>
              <a:t>“パラリンピック規格”の物を使う前に安定した艇や複数で乗る艇を使うこと、また“良い”テクニックを習うために時間を使うことをためらわないでください。</a:t>
            </a:r>
            <a:endParaRPr lang="fr-FR" dirty="0"/>
          </a:p>
          <a:p>
            <a:pPr marL="0" indent="0">
              <a:buNone/>
            </a:pPr>
            <a:endParaRPr lang="fr-FR" dirty="0"/>
          </a:p>
          <a:p>
            <a:endParaRPr lang="fr-FR" dirty="0"/>
          </a:p>
          <a:p>
            <a:pPr marL="0" indent="0">
              <a:buNone/>
            </a:pPr>
            <a:endParaRPr lang="fr-FR" dirty="0"/>
          </a:p>
          <a:p>
            <a:endParaRPr lang="fr-FR" dirty="0"/>
          </a:p>
          <a:p>
            <a:endParaRPr lang="fr-FR" dirty="0"/>
          </a:p>
        </p:txBody>
      </p:sp>
      <p:pic>
        <p:nvPicPr>
          <p:cNvPr id="5" name="図 4" descr="建物, 屋内, 部屋, 男 が含まれている画像&#10;&#10;自動的に生成された説明">
            <a:extLst>
              <a:ext uri="{FF2B5EF4-FFF2-40B4-BE49-F238E27FC236}">
                <a16:creationId xmlns:a16="http://schemas.microsoft.com/office/drawing/2014/main" id="{FA6A6932-7D03-BB47-B946-FB05CC520E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6107" y="1491204"/>
            <a:ext cx="4047893" cy="2091103"/>
          </a:xfrm>
          <a:prstGeom prst="rect">
            <a:avLst/>
          </a:prstGeom>
          <a:ln>
            <a:noFill/>
          </a:ln>
          <a:effectLst>
            <a:softEdge rad="112500"/>
          </a:effectLst>
        </p:spPr>
      </p:pic>
    </p:spTree>
    <p:extLst>
      <p:ext uri="{BB962C8B-B14F-4D97-AF65-F5344CB8AC3E}">
        <p14:creationId xmlns:p14="http://schemas.microsoft.com/office/powerpoint/2010/main" val="335331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478" y="1457195"/>
            <a:ext cx="8742556" cy="1018268"/>
          </a:xfrm>
        </p:spPr>
        <p:txBody>
          <a:bodyPr/>
          <a:lstStyle/>
          <a:p>
            <a:pPr algn="ctr"/>
            <a:r>
              <a:rPr lang="ja-JP" altLang="en-US" sz="4000"/>
              <a:t>パラカヌーで、上達する喜びとスピードを水の上で感じよう！！</a:t>
            </a:r>
            <a:endParaRPr lang="fr-FR" sz="4000" dirty="0"/>
          </a:p>
        </p:txBody>
      </p:sp>
      <p:pic>
        <p:nvPicPr>
          <p:cNvPr id="10" name="図 9" descr="ボートを漕いでいる人たち&#10;&#10;自動的に生成された説明">
            <a:extLst>
              <a:ext uri="{FF2B5EF4-FFF2-40B4-BE49-F238E27FC236}">
                <a16:creationId xmlns:a16="http://schemas.microsoft.com/office/drawing/2014/main" id="{89235096-26C3-284B-8263-C09B7DDABB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612" y="2646063"/>
            <a:ext cx="4247451" cy="3698822"/>
          </a:xfrm>
          <a:prstGeom prst="rect">
            <a:avLst/>
          </a:prstGeom>
          <a:ln>
            <a:noFill/>
          </a:ln>
          <a:effectLst>
            <a:softEdge rad="112500"/>
          </a:effectLst>
        </p:spPr>
      </p:pic>
      <p:pic>
        <p:nvPicPr>
          <p:cNvPr id="12" name="図 11" descr="サーフィンをしている人の絵&#10;&#10;自動的に生成された説明">
            <a:extLst>
              <a:ext uri="{FF2B5EF4-FFF2-40B4-BE49-F238E27FC236}">
                <a16:creationId xmlns:a16="http://schemas.microsoft.com/office/drawing/2014/main" id="{ACDC3B0D-992B-9A45-87DA-55D95BE276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0295" y="2646063"/>
            <a:ext cx="4529998" cy="2349021"/>
          </a:xfrm>
          <a:prstGeom prst="rect">
            <a:avLst/>
          </a:prstGeom>
          <a:ln>
            <a:noFill/>
          </a:ln>
          <a:effectLst>
            <a:softEdge rad="112500"/>
          </a:effectLst>
        </p:spPr>
      </p:pic>
      <p:pic>
        <p:nvPicPr>
          <p:cNvPr id="9" name="図 8">
            <a:extLst>
              <a:ext uri="{FF2B5EF4-FFF2-40B4-BE49-F238E27FC236}">
                <a16:creationId xmlns:a16="http://schemas.microsoft.com/office/drawing/2014/main" id="{206C6430-47A3-BE4A-8A9B-BA854806C9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30295" y="4933487"/>
            <a:ext cx="4529998" cy="1411398"/>
          </a:xfrm>
          <a:prstGeom prst="rect">
            <a:avLst/>
          </a:prstGeom>
          <a:ln>
            <a:noFill/>
          </a:ln>
          <a:effectLst>
            <a:softEdge rad="112500"/>
          </a:effectLst>
        </p:spPr>
      </p:pic>
      <p:pic>
        <p:nvPicPr>
          <p:cNvPr id="4" name="図 3">
            <a:extLst>
              <a:ext uri="{FF2B5EF4-FFF2-40B4-BE49-F238E27FC236}">
                <a16:creationId xmlns:a16="http://schemas.microsoft.com/office/drawing/2014/main" id="{EF252CD4-00D7-1845-B543-8D0A0770D719}"/>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60097" y="2646063"/>
            <a:ext cx="1637104" cy="1607155"/>
          </a:xfrm>
          <a:prstGeom prst="rect">
            <a:avLst/>
          </a:prstGeom>
          <a:ln>
            <a:noFill/>
          </a:ln>
          <a:effectLst>
            <a:softEdge rad="112500"/>
          </a:effectLst>
        </p:spPr>
      </p:pic>
    </p:spTree>
    <p:extLst>
      <p:ext uri="{BB962C8B-B14F-4D97-AF65-F5344CB8AC3E}">
        <p14:creationId xmlns:p14="http://schemas.microsoft.com/office/powerpoint/2010/main" val="258076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3821" y="1702676"/>
            <a:ext cx="3003057" cy="3840075"/>
          </a:xfrm>
        </p:spPr>
        <p:txBody>
          <a:bodyPr>
            <a:normAutofit/>
          </a:bodyPr>
          <a:lstStyle/>
          <a:p>
            <a:pPr marL="0" indent="0">
              <a:buNone/>
            </a:pPr>
            <a:endParaRPr lang="fr-FR" sz="3600" dirty="0"/>
          </a:p>
          <a:p>
            <a:r>
              <a:rPr lang="ja-JP" altLang="en-US" sz="3600"/>
              <a:t>実施場所</a:t>
            </a:r>
            <a:endParaRPr lang="en-US" altLang="ja-JP" sz="3600" dirty="0"/>
          </a:p>
          <a:p>
            <a:r>
              <a:rPr lang="ja-JP" altLang="en-US" sz="3600"/>
              <a:t>艇</a:t>
            </a:r>
            <a:endParaRPr lang="fr-FR" sz="3600" dirty="0"/>
          </a:p>
          <a:p>
            <a:r>
              <a:rPr lang="ja-JP" altLang="en-US" sz="3600"/>
              <a:t>パドル</a:t>
            </a:r>
            <a:endParaRPr lang="fr-FR" sz="3600" dirty="0"/>
          </a:p>
          <a:p>
            <a:r>
              <a:rPr lang="ja-JP" altLang="en-US" sz="3600"/>
              <a:t>装備</a:t>
            </a:r>
            <a:r>
              <a:rPr lang="fr-FR" sz="3600" dirty="0"/>
              <a:t> </a:t>
            </a:r>
          </a:p>
          <a:p>
            <a:r>
              <a:rPr lang="ja-JP" altLang="en-US" sz="3600"/>
              <a:t>始め方</a:t>
            </a:r>
            <a:endParaRPr lang="fr-FR" sz="3600" dirty="0"/>
          </a:p>
          <a:p>
            <a:endParaRPr lang="fr-FR" sz="3600" dirty="0"/>
          </a:p>
        </p:txBody>
      </p:sp>
      <p:pic>
        <p:nvPicPr>
          <p:cNvPr id="8" name="Imag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668557" y="2117820"/>
            <a:ext cx="5828674" cy="3424931"/>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696077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p:txBody>
          <a:bodyPr/>
          <a:lstStyle/>
          <a:p>
            <a:r>
              <a:rPr lang="ja-JP" altLang="en-US"/>
              <a:t>実施場所</a:t>
            </a:r>
            <a:r>
              <a:rPr lang="fr-FR" dirty="0"/>
              <a:t> 1</a:t>
            </a:r>
            <a:endParaRPr lang="x-none" dirty="0"/>
          </a:p>
        </p:txBody>
      </p:sp>
      <p:sp>
        <p:nvSpPr>
          <p:cNvPr id="7" name="Content Placeholder 6">
            <a:extLst>
              <a:ext uri="{FF2B5EF4-FFF2-40B4-BE49-F238E27FC236}">
                <a16:creationId xmlns:a16="http://schemas.microsoft.com/office/drawing/2014/main" id="{384C0767-C619-491F-826B-60EE1B0F84A4}"/>
              </a:ext>
            </a:extLst>
          </p:cNvPr>
          <p:cNvSpPr>
            <a:spLocks noGrp="1"/>
          </p:cNvSpPr>
          <p:nvPr>
            <p:ph idx="1"/>
          </p:nvPr>
        </p:nvSpPr>
        <p:spPr>
          <a:xfrm>
            <a:off x="318656" y="2789775"/>
            <a:ext cx="4744046" cy="3018559"/>
          </a:xfrm>
        </p:spPr>
        <p:txBody>
          <a:bodyPr>
            <a:normAutofit fontScale="92500"/>
          </a:bodyPr>
          <a:lstStyle/>
          <a:p>
            <a:r>
              <a:rPr lang="ja-JP" altLang="en-US"/>
              <a:t>平らな水がある場所</a:t>
            </a:r>
            <a:r>
              <a:rPr lang="fr-FR" dirty="0"/>
              <a:t> : </a:t>
            </a:r>
            <a:r>
              <a:rPr lang="ja-JP" altLang="en-US"/>
              <a:t>川、湖、海</a:t>
            </a:r>
            <a:r>
              <a:rPr lang="en-US" altLang="ja-JP" dirty="0"/>
              <a:t>(</a:t>
            </a:r>
            <a:r>
              <a:rPr lang="ja-JP" altLang="en-US"/>
              <a:t>入江</a:t>
            </a:r>
            <a:r>
              <a:rPr lang="en-US" altLang="ja-JP" dirty="0"/>
              <a:t>)</a:t>
            </a:r>
            <a:r>
              <a:rPr lang="fr-FR" dirty="0"/>
              <a:t>…</a:t>
            </a:r>
          </a:p>
          <a:p>
            <a:r>
              <a:rPr lang="ja-JP" altLang="en-US"/>
              <a:t>競技用コース</a:t>
            </a:r>
            <a:r>
              <a:rPr lang="fr-FR" dirty="0"/>
              <a:t> :</a:t>
            </a:r>
          </a:p>
          <a:p>
            <a:pPr marL="0" indent="0">
              <a:buNone/>
            </a:pPr>
            <a:r>
              <a:rPr lang="ja-JP" altLang="en-US"/>
              <a:t>直線で</a:t>
            </a:r>
            <a:r>
              <a:rPr lang="en-US" altLang="ja-JP" dirty="0"/>
              <a:t>200m</a:t>
            </a:r>
            <a:r>
              <a:rPr lang="ja-JP" altLang="en-US"/>
              <a:t>。はじめてレースを開催するときには</a:t>
            </a:r>
            <a:r>
              <a:rPr lang="en-US" altLang="ja-JP" dirty="0"/>
              <a:t>4</a:t>
            </a:r>
            <a:r>
              <a:rPr lang="ja-JP" altLang="en-US"/>
              <a:t>つのブイでマークされた</a:t>
            </a:r>
            <a:r>
              <a:rPr lang="en-US" altLang="ja-JP" dirty="0"/>
              <a:t>1</a:t>
            </a:r>
            <a:r>
              <a:rPr lang="ja-JP" altLang="en-US"/>
              <a:t>つのスタートラインと</a:t>
            </a:r>
            <a:r>
              <a:rPr lang="en-US" altLang="ja-JP" dirty="0"/>
              <a:t>1</a:t>
            </a:r>
            <a:r>
              <a:rPr lang="ja-JP" altLang="en-US"/>
              <a:t>つのフィニッシュラインで十分。</a:t>
            </a:r>
            <a:endParaRPr lang="fr-FR" dirty="0"/>
          </a:p>
          <a:p>
            <a:endParaRPr lang="fr-FR" dirty="0"/>
          </a:p>
          <a:p>
            <a:endParaRPr lang="x-none" dirty="0"/>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2874" y="2660073"/>
            <a:ext cx="4082470" cy="306185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312137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4180114" y="4034447"/>
            <a:ext cx="4599992" cy="202785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a:xfrm>
            <a:off x="462447" y="1250331"/>
            <a:ext cx="7886700" cy="1018268"/>
          </a:xfrm>
        </p:spPr>
        <p:txBody>
          <a:bodyPr/>
          <a:lstStyle/>
          <a:p>
            <a:r>
              <a:rPr lang="ja-JP" altLang="en-US"/>
              <a:t>実施場所</a:t>
            </a:r>
            <a:r>
              <a:rPr lang="fr-FR" dirty="0"/>
              <a:t> 2</a:t>
            </a:r>
            <a:endParaRPr lang="x-none" dirty="0"/>
          </a:p>
        </p:txBody>
      </p:sp>
      <p:sp>
        <p:nvSpPr>
          <p:cNvPr id="7" name="Content Placeholder 6">
            <a:extLst>
              <a:ext uri="{FF2B5EF4-FFF2-40B4-BE49-F238E27FC236}">
                <a16:creationId xmlns:a16="http://schemas.microsoft.com/office/drawing/2014/main" id="{384C0767-C619-491F-826B-60EE1B0F84A4}"/>
              </a:ext>
            </a:extLst>
          </p:cNvPr>
          <p:cNvSpPr>
            <a:spLocks noGrp="1"/>
          </p:cNvSpPr>
          <p:nvPr>
            <p:ph idx="1"/>
          </p:nvPr>
        </p:nvSpPr>
        <p:spPr>
          <a:xfrm>
            <a:off x="200723" y="2184624"/>
            <a:ext cx="8148424" cy="3475326"/>
          </a:xfrm>
        </p:spPr>
        <p:txBody>
          <a:bodyPr>
            <a:normAutofit/>
          </a:bodyPr>
          <a:lstStyle/>
          <a:p>
            <a:r>
              <a:rPr lang="fr-FR" dirty="0"/>
              <a:t>10m</a:t>
            </a:r>
            <a:r>
              <a:rPr lang="ja-JP" altLang="en-US"/>
              <a:t>ごとにブイでマークされた</a:t>
            </a:r>
            <a:r>
              <a:rPr lang="en-US" altLang="ja-JP" dirty="0"/>
              <a:t>8</a:t>
            </a:r>
            <a:r>
              <a:rPr lang="ja-JP" altLang="en-US"/>
              <a:t>レーンまたは</a:t>
            </a:r>
            <a:r>
              <a:rPr lang="en-US" altLang="ja-JP" dirty="0"/>
              <a:t>9</a:t>
            </a:r>
            <a:r>
              <a:rPr lang="ja-JP" altLang="en-US"/>
              <a:t>レーン</a:t>
            </a:r>
            <a:endParaRPr lang="fr-FR" dirty="0"/>
          </a:p>
          <a:p>
            <a:r>
              <a:rPr lang="fr-FR" dirty="0"/>
              <a:t>1</a:t>
            </a:r>
            <a:r>
              <a:rPr lang="ja-JP" altLang="en-US"/>
              <a:t>つのレーンの幅は</a:t>
            </a:r>
            <a:r>
              <a:rPr lang="en-US" altLang="ja-JP" dirty="0"/>
              <a:t>9m</a:t>
            </a:r>
            <a:endParaRPr lang="fr-FR" dirty="0"/>
          </a:p>
          <a:p>
            <a:r>
              <a:rPr lang="ja-JP" altLang="en-US"/>
              <a:t>自動発艇装置を用い、</a:t>
            </a:r>
            <a:r>
              <a:rPr lang="fr-FR" dirty="0"/>
              <a:t> </a:t>
            </a:r>
            <a:r>
              <a:rPr lang="fr-FR" dirty="0" err="1"/>
              <a:t>Ready</a:t>
            </a:r>
            <a:r>
              <a:rPr lang="fr-FR" dirty="0"/>
              <a:t>(</a:t>
            </a:r>
            <a:r>
              <a:rPr lang="ja-JP" altLang="en-US"/>
              <a:t>レディ</a:t>
            </a:r>
            <a:r>
              <a:rPr lang="fr-FR" dirty="0"/>
              <a:t>)…. Set(</a:t>
            </a:r>
            <a:r>
              <a:rPr lang="ja-JP" altLang="en-US"/>
              <a:t>セット</a:t>
            </a:r>
            <a:r>
              <a:rPr lang="fr-FR" dirty="0"/>
              <a:t>) …. Go(</a:t>
            </a:r>
            <a:r>
              <a:rPr lang="ja-JP" altLang="en-US"/>
              <a:t>ゴー</a:t>
            </a:r>
            <a:r>
              <a:rPr lang="fr-FR" dirty="0"/>
              <a:t>)</a:t>
            </a:r>
            <a:r>
              <a:rPr lang="ja-JP" altLang="en-US"/>
              <a:t>の指示を待つ</a:t>
            </a:r>
            <a:endParaRPr lang="fr-FR" dirty="0"/>
          </a:p>
          <a:p>
            <a:r>
              <a:rPr lang="ja-JP" altLang="en-US"/>
              <a:t>フィニッシュラインまで</a:t>
            </a:r>
            <a:r>
              <a:rPr lang="en-US" altLang="ja-JP" dirty="0"/>
              <a:t>200m</a:t>
            </a:r>
            <a:endParaRPr lang="x-none" dirty="0"/>
          </a:p>
        </p:txBody>
      </p:sp>
      <p:pic>
        <p:nvPicPr>
          <p:cNvPr id="5" name="図 4" descr="屋外, 水, ブルー, ボート が含まれている画像&#10;&#10;自動的に生成された説明">
            <a:extLst>
              <a:ext uri="{FF2B5EF4-FFF2-40B4-BE49-F238E27FC236}">
                <a16:creationId xmlns:a16="http://schemas.microsoft.com/office/drawing/2014/main" id="{749926BA-350B-3140-A4D4-5CB65B71BD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604" y="4602222"/>
            <a:ext cx="4599993" cy="1493535"/>
          </a:xfrm>
          <a:prstGeom prst="rect">
            <a:avLst/>
          </a:prstGeom>
          <a:ln>
            <a:noFill/>
          </a:ln>
          <a:effectLst>
            <a:softEdge rad="112500"/>
          </a:effectLst>
        </p:spPr>
      </p:pic>
    </p:spTree>
    <p:extLst>
      <p:ext uri="{BB962C8B-B14F-4D97-AF65-F5344CB8AC3E}">
        <p14:creationId xmlns:p14="http://schemas.microsoft.com/office/powerpoint/2010/main" val="27778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a:xfrm>
            <a:off x="355888" y="1494065"/>
            <a:ext cx="5993823" cy="809393"/>
          </a:xfrm>
        </p:spPr>
        <p:txBody>
          <a:bodyPr/>
          <a:lstStyle/>
          <a:p>
            <a:r>
              <a:rPr lang="ja-JP" altLang="en-US"/>
              <a:t>艇</a:t>
            </a:r>
            <a:r>
              <a:rPr lang="fr-FR" dirty="0"/>
              <a:t> : kayak(</a:t>
            </a:r>
            <a:r>
              <a:rPr lang="ja-JP" altLang="en-US"/>
              <a:t>カヤック</a:t>
            </a:r>
            <a:r>
              <a:rPr lang="fr-FR" dirty="0"/>
              <a:t>) = K1</a:t>
            </a:r>
            <a:endParaRPr lang="x-none" dirty="0"/>
          </a:p>
        </p:txBody>
      </p:sp>
      <p:pic>
        <p:nvPicPr>
          <p:cNvPr id="6" name="図 5">
            <a:extLst>
              <a:ext uri="{FF2B5EF4-FFF2-40B4-BE49-F238E27FC236}">
                <a16:creationId xmlns:a16="http://schemas.microsoft.com/office/drawing/2014/main" id="{5EADDF8C-14AB-B64D-9DAD-3A801E84C8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282" y="2225591"/>
            <a:ext cx="2734408" cy="2050806"/>
          </a:xfrm>
          <a:prstGeom prst="rect">
            <a:avLst/>
          </a:prstGeom>
          <a:ln>
            <a:noFill/>
          </a:ln>
          <a:effectLst>
            <a:softEdge rad="112500"/>
          </a:effectLst>
        </p:spPr>
      </p:pic>
      <p:pic>
        <p:nvPicPr>
          <p:cNvPr id="9" name="図 8">
            <a:extLst>
              <a:ext uri="{FF2B5EF4-FFF2-40B4-BE49-F238E27FC236}">
                <a16:creationId xmlns:a16="http://schemas.microsoft.com/office/drawing/2014/main" id="{A023FFCA-3849-B440-8C2C-45B082F8DCBF}"/>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39566" y="4254284"/>
            <a:ext cx="2813539" cy="2110154"/>
          </a:xfrm>
          <a:prstGeom prst="rect">
            <a:avLst/>
          </a:prstGeom>
          <a:ln>
            <a:noFill/>
          </a:ln>
          <a:effectLst>
            <a:softEdge rad="112500"/>
          </a:effectLst>
        </p:spPr>
      </p:pic>
      <p:pic>
        <p:nvPicPr>
          <p:cNvPr id="13" name="図 12">
            <a:extLst>
              <a:ext uri="{FF2B5EF4-FFF2-40B4-BE49-F238E27FC236}">
                <a16:creationId xmlns:a16="http://schemas.microsoft.com/office/drawing/2014/main" id="{20FE6FED-F730-8B43-B0B3-3CCB21DFFE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81657" y="2189267"/>
            <a:ext cx="3809907" cy="2143073"/>
          </a:xfrm>
          <a:prstGeom prst="rect">
            <a:avLst/>
          </a:prstGeom>
          <a:ln>
            <a:noFill/>
          </a:ln>
          <a:effectLst>
            <a:softEdge rad="112500"/>
          </a:effectLst>
        </p:spPr>
      </p:pic>
      <p:pic>
        <p:nvPicPr>
          <p:cNvPr id="3" name="図 2">
            <a:extLst>
              <a:ext uri="{FF2B5EF4-FFF2-40B4-BE49-F238E27FC236}">
                <a16:creationId xmlns:a16="http://schemas.microsoft.com/office/drawing/2014/main" id="{E631EECC-0DC2-494C-B9D5-79B8BB4542A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46633" y="4702185"/>
            <a:ext cx="3291884" cy="1448334"/>
          </a:xfrm>
          <a:prstGeom prst="rect">
            <a:avLst/>
          </a:prstGeom>
          <a:ln>
            <a:noFill/>
          </a:ln>
          <a:effectLst>
            <a:softEdge rad="112500"/>
          </a:effectLst>
        </p:spPr>
      </p:pic>
      <p:pic>
        <p:nvPicPr>
          <p:cNvPr id="14" name="図 13">
            <a:extLst>
              <a:ext uri="{FF2B5EF4-FFF2-40B4-BE49-F238E27FC236}">
                <a16:creationId xmlns:a16="http://schemas.microsoft.com/office/drawing/2014/main" id="{6750C345-DC76-E942-970A-C25E325821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2450" y="4315476"/>
            <a:ext cx="3265854" cy="1993208"/>
          </a:xfrm>
          <a:prstGeom prst="rect">
            <a:avLst/>
          </a:prstGeom>
          <a:ln>
            <a:noFill/>
          </a:ln>
          <a:effectLst>
            <a:softEdge rad="112500"/>
          </a:effectLst>
        </p:spPr>
      </p:pic>
      <p:pic>
        <p:nvPicPr>
          <p:cNvPr id="7" name="図 6" descr="ボートに乗る人&#10;&#10;自動的に生成された説明">
            <a:extLst>
              <a:ext uri="{FF2B5EF4-FFF2-40B4-BE49-F238E27FC236}">
                <a16:creationId xmlns:a16="http://schemas.microsoft.com/office/drawing/2014/main" id="{3A9526B1-6248-4841-B3F8-3F2C63F2F3ED}"/>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p:blipFill>
        <p:spPr>
          <a:xfrm>
            <a:off x="2811279" y="2189269"/>
            <a:ext cx="2674199" cy="2561152"/>
          </a:xfrm>
          <a:prstGeom prst="rect">
            <a:avLst/>
          </a:prstGeom>
          <a:ln>
            <a:noFill/>
          </a:ln>
          <a:effectLst>
            <a:softEdge rad="112500"/>
          </a:effectLst>
        </p:spPr>
      </p:pic>
    </p:spTree>
    <p:extLst>
      <p:ext uri="{BB962C8B-B14F-4D97-AF65-F5344CB8AC3E}">
        <p14:creationId xmlns:p14="http://schemas.microsoft.com/office/powerpoint/2010/main" val="142325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E0FA8AC-2496-4047-9D53-FE99B9BCCF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0756" y="2013357"/>
            <a:ext cx="3253244" cy="2439933"/>
          </a:xfrm>
          <a:prstGeom prst="rect">
            <a:avLst/>
          </a:prstGeom>
          <a:ln>
            <a:noFill/>
          </a:ln>
          <a:effectLst>
            <a:softEdge rad="112500"/>
          </a:effectLst>
        </p:spPr>
      </p:pic>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a:xfrm>
            <a:off x="413954" y="1697933"/>
            <a:ext cx="4966807" cy="1018268"/>
          </a:xfrm>
        </p:spPr>
        <p:txBody>
          <a:bodyPr/>
          <a:lstStyle/>
          <a:p>
            <a:r>
              <a:rPr lang="ja-JP" altLang="en-US"/>
              <a:t>艇</a:t>
            </a:r>
            <a:r>
              <a:rPr lang="fr-FR" dirty="0"/>
              <a:t> : </a:t>
            </a:r>
            <a:r>
              <a:rPr lang="fr-FR" dirty="0" err="1"/>
              <a:t>va’a</a:t>
            </a:r>
            <a:r>
              <a:rPr lang="fr-FR" dirty="0"/>
              <a:t>(</a:t>
            </a:r>
            <a:r>
              <a:rPr lang="ja-JP" altLang="en-US"/>
              <a:t>ヴァー</a:t>
            </a:r>
            <a:r>
              <a:rPr lang="fr-FR" dirty="0"/>
              <a:t>)= V1</a:t>
            </a:r>
            <a:endParaRPr lang="x-none" dirty="0"/>
          </a:p>
        </p:txBody>
      </p:sp>
      <p:pic>
        <p:nvPicPr>
          <p:cNvPr id="13" name="Espace réservé du contenu 1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2033" y="2918669"/>
            <a:ext cx="2264031" cy="1659757"/>
          </a:xfrm>
          <a:prstGeom prst="rect">
            <a:avLst/>
          </a:prstGeom>
          <a:ln>
            <a:noFill/>
          </a:ln>
          <a:effectLst>
            <a:softEdge rad="112500"/>
          </a:effectLst>
        </p:spPr>
      </p:pic>
      <p:pic>
        <p:nvPicPr>
          <p:cNvPr id="15" name="Imag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034" y="4578426"/>
            <a:ext cx="2526223" cy="1746173"/>
          </a:xfrm>
          <a:prstGeom prst="rect">
            <a:avLst/>
          </a:prstGeom>
          <a:ln>
            <a:noFill/>
          </a:ln>
          <a:effectLst>
            <a:softEdge rad="112500"/>
          </a:effectLst>
        </p:spPr>
      </p:pic>
      <p:pic>
        <p:nvPicPr>
          <p:cNvPr id="3" name="図 2">
            <a:extLst>
              <a:ext uri="{FF2B5EF4-FFF2-40B4-BE49-F238E27FC236}">
                <a16:creationId xmlns:a16="http://schemas.microsoft.com/office/drawing/2014/main" id="{C7FE1D5A-984F-4644-A926-D037953FC8B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870766" y="4437312"/>
            <a:ext cx="4273234" cy="1887287"/>
          </a:xfrm>
          <a:prstGeom prst="rect">
            <a:avLst/>
          </a:prstGeom>
          <a:ln>
            <a:noFill/>
          </a:ln>
          <a:effectLst>
            <a:softEdge rad="112500"/>
          </a:effectLst>
        </p:spPr>
      </p:pic>
      <p:pic>
        <p:nvPicPr>
          <p:cNvPr id="7" name="図 6">
            <a:extLst>
              <a:ext uri="{FF2B5EF4-FFF2-40B4-BE49-F238E27FC236}">
                <a16:creationId xmlns:a16="http://schemas.microsoft.com/office/drawing/2014/main" id="{6CB5B9B3-5FD5-2C4B-901C-1253D9426B2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57974" y="4439551"/>
            <a:ext cx="2513399" cy="1885049"/>
          </a:xfrm>
          <a:prstGeom prst="rect">
            <a:avLst/>
          </a:prstGeom>
          <a:ln>
            <a:noFill/>
          </a:ln>
          <a:effectLst>
            <a:softEdge rad="112500"/>
          </a:effectLst>
        </p:spPr>
      </p:pic>
      <p:pic>
        <p:nvPicPr>
          <p:cNvPr id="6" name="図 5">
            <a:extLst>
              <a:ext uri="{FF2B5EF4-FFF2-40B4-BE49-F238E27FC236}">
                <a16:creationId xmlns:a16="http://schemas.microsoft.com/office/drawing/2014/main" id="{524E289C-4CDF-BB4E-8768-D49010B89E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23052" y="3070278"/>
            <a:ext cx="3725311" cy="1356539"/>
          </a:xfrm>
          <a:prstGeom prst="rect">
            <a:avLst/>
          </a:prstGeom>
          <a:ln>
            <a:noFill/>
          </a:ln>
          <a:effectLst>
            <a:softEdge rad="112500"/>
          </a:effectLst>
        </p:spPr>
      </p:pic>
    </p:spTree>
    <p:extLst>
      <p:ext uri="{BB962C8B-B14F-4D97-AF65-F5344CB8AC3E}">
        <p14:creationId xmlns:p14="http://schemas.microsoft.com/office/powerpoint/2010/main" val="133326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793C2-E65A-49FB-A1D4-F788A4BDD329}"/>
              </a:ext>
            </a:extLst>
          </p:cNvPr>
          <p:cNvSpPr>
            <a:spLocks noGrp="1"/>
          </p:cNvSpPr>
          <p:nvPr>
            <p:ph type="title"/>
          </p:nvPr>
        </p:nvSpPr>
        <p:spPr>
          <a:xfrm>
            <a:off x="305093" y="282998"/>
            <a:ext cx="7886700" cy="1018268"/>
          </a:xfrm>
        </p:spPr>
        <p:txBody>
          <a:bodyPr/>
          <a:lstStyle/>
          <a:p>
            <a:r>
              <a:rPr lang="ja-JP" altLang="en-US">
                <a:solidFill>
                  <a:schemeClr val="bg1"/>
                </a:solidFill>
              </a:rPr>
              <a:t>艇の規定</a:t>
            </a:r>
            <a:endParaRPr lang="x-none" dirty="0">
              <a:solidFill>
                <a:schemeClr val="bg1"/>
              </a:solidFill>
            </a:endParaRPr>
          </a:p>
        </p:txBody>
      </p:sp>
      <p:sp>
        <p:nvSpPr>
          <p:cNvPr id="3" name="Espace réservé du contenu 2"/>
          <p:cNvSpPr>
            <a:spLocks noGrp="1"/>
          </p:cNvSpPr>
          <p:nvPr>
            <p:ph idx="1"/>
          </p:nvPr>
        </p:nvSpPr>
        <p:spPr/>
        <p:txBody>
          <a:bodyPr/>
          <a:lstStyle/>
          <a:p>
            <a:pPr marL="0" indent="0">
              <a:buNone/>
            </a:pPr>
            <a:r>
              <a:rPr lang="fr-FR" dirty="0"/>
              <a:t> </a:t>
            </a:r>
          </a:p>
          <a:p>
            <a:endParaRPr lang="fr-FR" dirty="0"/>
          </a:p>
        </p:txBody>
      </p:sp>
      <p:graphicFrame>
        <p:nvGraphicFramePr>
          <p:cNvPr id="6" name="Tabla 5">
            <a:extLst>
              <a:ext uri="{FF2B5EF4-FFF2-40B4-BE49-F238E27FC236}">
                <a16:creationId xmlns:a16="http://schemas.microsoft.com/office/drawing/2014/main" id="{0A41EF6C-2163-47C4-9A4E-D93AD1A19536}"/>
              </a:ext>
            </a:extLst>
          </p:cNvPr>
          <p:cNvGraphicFramePr>
            <a:graphicFrameLocks noGrp="1"/>
          </p:cNvGraphicFramePr>
          <p:nvPr>
            <p:extLst>
              <p:ext uri="{D42A27DB-BD31-4B8C-83A1-F6EECF244321}">
                <p14:modId xmlns:p14="http://schemas.microsoft.com/office/powerpoint/2010/main" val="2573257108"/>
              </p:ext>
            </p:extLst>
          </p:nvPr>
        </p:nvGraphicFramePr>
        <p:xfrm>
          <a:off x="407963" y="1301266"/>
          <a:ext cx="7886701" cy="2453562"/>
        </p:xfrm>
        <a:graphic>
          <a:graphicData uri="http://schemas.openxmlformats.org/drawingml/2006/table">
            <a:tbl>
              <a:tblPr>
                <a:tableStyleId>{5C22544A-7EE6-4342-B048-85BDC9FD1C3A}</a:tableStyleId>
              </a:tblPr>
              <a:tblGrid>
                <a:gridCol w="2494468">
                  <a:extLst>
                    <a:ext uri="{9D8B030D-6E8A-4147-A177-3AD203B41FA5}">
                      <a16:colId xmlns:a16="http://schemas.microsoft.com/office/drawing/2014/main" val="443693263"/>
                    </a:ext>
                  </a:extLst>
                </a:gridCol>
                <a:gridCol w="2106108">
                  <a:extLst>
                    <a:ext uri="{9D8B030D-6E8A-4147-A177-3AD203B41FA5}">
                      <a16:colId xmlns:a16="http://schemas.microsoft.com/office/drawing/2014/main" val="1711864074"/>
                    </a:ext>
                  </a:extLst>
                </a:gridCol>
                <a:gridCol w="3286125">
                  <a:extLst>
                    <a:ext uri="{9D8B030D-6E8A-4147-A177-3AD203B41FA5}">
                      <a16:colId xmlns:a16="http://schemas.microsoft.com/office/drawing/2014/main" val="1992490792"/>
                    </a:ext>
                  </a:extLst>
                </a:gridCol>
              </a:tblGrid>
              <a:tr h="416643">
                <a:tc>
                  <a:txBody>
                    <a:bodyPr/>
                    <a:lstStyle/>
                    <a:p>
                      <a:pPr algn="ctr" fontAlgn="b"/>
                      <a:r>
                        <a:rPr lang="ja-JP" altLang="en-US" sz="2000" b="0" i="0" u="none" strike="noStrike">
                          <a:solidFill>
                            <a:srgbClr val="000000"/>
                          </a:solidFill>
                          <a:effectLst/>
                          <a:latin typeface="Calibri" panose="020F0502020204030204" pitchFamily="34" charset="0"/>
                        </a:rPr>
                        <a:t>艇</a:t>
                      </a:r>
                      <a:endParaRPr lang="es-CL"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dirty="0">
                          <a:effectLst/>
                        </a:rPr>
                        <a:t>Kayak(</a:t>
                      </a:r>
                      <a:r>
                        <a:rPr lang="ja-JP" altLang="en-US" sz="2000" u="none" strike="noStrike">
                          <a:effectLst/>
                        </a:rPr>
                        <a:t>カヤック</a:t>
                      </a:r>
                      <a:r>
                        <a:rPr lang="es-CL" sz="2000" u="none" strike="noStrike" dirty="0">
                          <a:effectLst/>
                        </a:rPr>
                        <a:t>)</a:t>
                      </a:r>
                      <a:endParaRPr lang="es-CL"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dirty="0">
                          <a:effectLst/>
                        </a:rPr>
                        <a:t>Va´a(</a:t>
                      </a:r>
                      <a:r>
                        <a:rPr lang="ja-JP" altLang="en-US" sz="2000" u="none" strike="noStrike">
                          <a:effectLst/>
                        </a:rPr>
                        <a:t>ヴァー</a:t>
                      </a:r>
                      <a:r>
                        <a:rPr lang="es-CL" sz="2000" u="none" strike="noStrike" dirty="0">
                          <a:effectLst/>
                        </a:rPr>
                        <a:t>)</a:t>
                      </a:r>
                      <a:endParaRPr lang="es-CL"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9791144"/>
                  </a:ext>
                </a:extLst>
              </a:tr>
              <a:tr h="405069">
                <a:tc>
                  <a:txBody>
                    <a:bodyPr/>
                    <a:lstStyle/>
                    <a:p>
                      <a:pPr algn="l" fontAlgn="b"/>
                      <a:r>
                        <a:rPr lang="ja-JP" altLang="en-US" sz="2000" u="none" strike="noStrike">
                          <a:effectLst/>
                        </a:rPr>
                        <a:t>最大艇長</a:t>
                      </a:r>
                      <a:r>
                        <a:rPr lang="es-CL" sz="2000" u="none" strike="noStrike" dirty="0">
                          <a:effectLst/>
                        </a:rPr>
                        <a:t> (cm)</a:t>
                      </a:r>
                      <a:endParaRPr lang="es-CL"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a:effectLst/>
                        </a:rPr>
                        <a:t>520</a:t>
                      </a:r>
                      <a:endParaRPr lang="es-CL"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a:effectLst/>
                        </a:rPr>
                        <a:t>730</a:t>
                      </a:r>
                      <a:endParaRPr lang="es-CL"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938926"/>
                  </a:ext>
                </a:extLst>
              </a:tr>
              <a:tr h="405069">
                <a:tc>
                  <a:txBody>
                    <a:bodyPr/>
                    <a:lstStyle/>
                    <a:p>
                      <a:pPr algn="l" fontAlgn="b"/>
                      <a:r>
                        <a:rPr lang="ja-JP" altLang="en-US" sz="2000" u="none" strike="noStrike">
                          <a:effectLst/>
                        </a:rPr>
                        <a:t>最小幅</a:t>
                      </a:r>
                      <a:r>
                        <a:rPr lang="es-CL" sz="2000" u="none" strike="noStrike" dirty="0">
                          <a:effectLst/>
                        </a:rPr>
                        <a:t> (cm)</a:t>
                      </a:r>
                      <a:endParaRPr lang="es-CL"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a:effectLst/>
                        </a:rPr>
                        <a:t>50*</a:t>
                      </a:r>
                      <a:endParaRPr lang="es-CL"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2000" u="none" strike="noStrike">
                          <a:effectLst/>
                        </a:rPr>
                        <a:t> </a:t>
                      </a:r>
                      <a:endParaRPr lang="es-CL"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46660"/>
                  </a:ext>
                </a:extLst>
              </a:tr>
              <a:tr h="405069">
                <a:tc>
                  <a:txBody>
                    <a:bodyPr/>
                    <a:lstStyle/>
                    <a:p>
                      <a:pPr algn="l" fontAlgn="b"/>
                      <a:r>
                        <a:rPr lang="ja-JP" altLang="en-US" sz="2000" b="0" i="0" u="none" strike="noStrike">
                          <a:solidFill>
                            <a:srgbClr val="000000"/>
                          </a:solidFill>
                          <a:effectLst/>
                          <a:latin typeface="Calibri" panose="020F0502020204030204" pitchFamily="34" charset="0"/>
                        </a:rPr>
                        <a:t>最小重量</a:t>
                      </a:r>
                      <a:endParaRPr lang="es-CL"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a:effectLst/>
                        </a:rPr>
                        <a:t>12 kg</a:t>
                      </a:r>
                      <a:endParaRPr lang="es-CL"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s-CL" sz="2000" u="none" strike="noStrike">
                          <a:effectLst/>
                        </a:rPr>
                        <a:t>13kg**</a:t>
                      </a:r>
                      <a:endParaRPr lang="es-CL"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7767558"/>
                  </a:ext>
                </a:extLst>
              </a:tr>
              <a:tr h="405069">
                <a:tc gridSpan="3">
                  <a:txBody>
                    <a:bodyPr/>
                    <a:lstStyle/>
                    <a:p>
                      <a:pPr algn="l" fontAlgn="b"/>
                      <a:r>
                        <a:rPr lang="ja-JP" altLang="en-US" sz="2000" u="none" strike="noStrike">
                          <a:effectLst/>
                        </a:rPr>
                        <a:t>注</a:t>
                      </a:r>
                      <a:r>
                        <a:rPr lang="es-MX" sz="2000" u="none" strike="noStrike" dirty="0">
                          <a:effectLst/>
                        </a:rPr>
                        <a:t>: * </a:t>
                      </a:r>
                      <a:r>
                        <a:rPr lang="ja-JP" altLang="en-US" sz="2000" u="none" strike="noStrike">
                          <a:effectLst/>
                        </a:rPr>
                        <a:t>艇の底から</a:t>
                      </a:r>
                      <a:r>
                        <a:rPr lang="en-US" altLang="ja-JP" sz="2000" u="none" strike="noStrike" dirty="0">
                          <a:effectLst/>
                        </a:rPr>
                        <a:t>10cm</a:t>
                      </a:r>
                      <a:r>
                        <a:rPr lang="ja-JP" altLang="en-US" sz="2000" u="none" strike="noStrike">
                          <a:effectLst/>
                        </a:rPr>
                        <a:t>の幅を測定</a:t>
                      </a:r>
                      <a:endParaRPr lang="es-MX"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2340897843"/>
                  </a:ext>
                </a:extLst>
              </a:tr>
              <a:tr h="416643">
                <a:tc gridSpan="3">
                  <a:txBody>
                    <a:bodyPr/>
                    <a:lstStyle/>
                    <a:p>
                      <a:pPr algn="l" fontAlgn="b"/>
                      <a:r>
                        <a:rPr lang="es-MX" sz="2000" u="none" strike="noStrike" dirty="0">
                          <a:effectLst/>
                        </a:rPr>
                        <a:t>** </a:t>
                      </a:r>
                      <a:r>
                        <a:rPr lang="ja-JP" altLang="en-US" sz="2000" u="none" strike="noStrike">
                          <a:effectLst/>
                        </a:rPr>
                        <a:t>艇、アマ、ヤクを含む</a:t>
                      </a:r>
                      <a:endParaRPr lang="es-MX"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3910361388"/>
                  </a:ext>
                </a:extLst>
              </a:tr>
            </a:tbl>
          </a:graphicData>
        </a:graphic>
      </p:graphicFrame>
      <p:pic>
        <p:nvPicPr>
          <p:cNvPr id="8" name="Imagen 7">
            <a:extLst>
              <a:ext uri="{FF2B5EF4-FFF2-40B4-BE49-F238E27FC236}">
                <a16:creationId xmlns:a16="http://schemas.microsoft.com/office/drawing/2014/main" id="{198F54A2-159C-40DE-BA5A-E5BFBE1763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963" y="3842333"/>
            <a:ext cx="8314006" cy="1411579"/>
          </a:xfrm>
          <a:prstGeom prst="rect">
            <a:avLst/>
          </a:prstGeom>
        </p:spPr>
      </p:pic>
      <p:pic>
        <p:nvPicPr>
          <p:cNvPr id="10" name="Imagen 9">
            <a:extLst>
              <a:ext uri="{FF2B5EF4-FFF2-40B4-BE49-F238E27FC236}">
                <a16:creationId xmlns:a16="http://schemas.microsoft.com/office/drawing/2014/main" id="{7F588EA9-F76C-4F23-8661-392FCD6D6F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963" y="5492551"/>
            <a:ext cx="7689971" cy="803602"/>
          </a:xfrm>
          <a:prstGeom prst="rect">
            <a:avLst/>
          </a:prstGeom>
        </p:spPr>
      </p:pic>
    </p:spTree>
    <p:extLst>
      <p:ext uri="{BB962C8B-B14F-4D97-AF65-F5344CB8AC3E}">
        <p14:creationId xmlns:p14="http://schemas.microsoft.com/office/powerpoint/2010/main" val="224360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56" y="1427159"/>
            <a:ext cx="9288966" cy="1577747"/>
          </a:xfrm>
        </p:spPr>
        <p:txBody>
          <a:bodyPr/>
          <a:lstStyle/>
          <a:p>
            <a:r>
              <a:rPr lang="ja-JP" altLang="en-US" sz="4000"/>
              <a:t>カヤックのパドル</a:t>
            </a:r>
            <a:r>
              <a:rPr lang="fr-FR" sz="4000" dirty="0"/>
              <a:t> : </a:t>
            </a:r>
            <a:r>
              <a:rPr lang="ja-JP" altLang="en-US" sz="4000"/>
              <a:t>二枚のブレード</a:t>
            </a:r>
            <a:r>
              <a:rPr lang="en-US" altLang="ja-JP" sz="4000" dirty="0"/>
              <a:t>(</a:t>
            </a:r>
            <a:r>
              <a:rPr lang="ja-JP" altLang="en-US" sz="4000"/>
              <a:t>水かき</a:t>
            </a:r>
            <a:r>
              <a:rPr lang="en-US" altLang="ja-JP" sz="4000" dirty="0"/>
              <a:t>)</a:t>
            </a:r>
            <a:r>
              <a:rPr lang="ja-JP" altLang="en-US" sz="4000"/>
              <a:t>からなり、形は平らあるいは羽根型</a:t>
            </a:r>
            <a:endParaRPr lang="fr-FR" sz="4000" dirty="0"/>
          </a:p>
        </p:txBody>
      </p:sp>
      <p:pic>
        <p:nvPicPr>
          <p:cNvPr id="7" name="Espace réservé du contenu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11738" y="3071812"/>
            <a:ext cx="3002962" cy="3002962"/>
          </a:xfrm>
        </p:spPr>
      </p:pic>
      <p:pic>
        <p:nvPicPr>
          <p:cNvPr id="1026" name="Picture 2" descr="https://www.canoe-kayak-mag.fr/wp-content/uploads/2017/02/maxime_beaumont_2%C2%A9julien_crosni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62363" y="18650526"/>
            <a:ext cx="11204573" cy="7458315"/>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8900" y="3071812"/>
            <a:ext cx="2200275" cy="2200275"/>
          </a:xfrm>
          <a:prstGeom prst="rect">
            <a:avLst/>
          </a:prstGeom>
        </p:spPr>
      </p:pic>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31862" y="3191286"/>
            <a:ext cx="2883488" cy="2883488"/>
          </a:xfrm>
          <a:prstGeom prst="rect">
            <a:avLst/>
          </a:prstGeom>
        </p:spPr>
      </p:pic>
    </p:spTree>
    <p:extLst>
      <p:ext uri="{BB962C8B-B14F-4D97-AF65-F5344CB8AC3E}">
        <p14:creationId xmlns:p14="http://schemas.microsoft.com/office/powerpoint/2010/main" val="403491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999" y="1351000"/>
            <a:ext cx="8316002" cy="1537178"/>
          </a:xfrm>
        </p:spPr>
        <p:txBody>
          <a:bodyPr/>
          <a:lstStyle/>
          <a:p>
            <a:r>
              <a:rPr lang="ja-JP" altLang="en-US" sz="3600" dirty="0"/>
              <a:t>ヴァーのパドル</a:t>
            </a:r>
            <a:r>
              <a:rPr lang="fr-FR" sz="3600" dirty="0"/>
              <a:t> :</a:t>
            </a:r>
            <a:r>
              <a:rPr lang="ja-JP" altLang="en-US" sz="3600" dirty="0"/>
              <a:t>一枚のブレード</a:t>
            </a:r>
            <a:r>
              <a:rPr lang="en-US" altLang="ja-JP" sz="3600" dirty="0"/>
              <a:t>(</a:t>
            </a:r>
            <a:r>
              <a:rPr lang="ja-JP" altLang="en-US" sz="3600" dirty="0"/>
              <a:t>水かき</a:t>
            </a:r>
            <a:r>
              <a:rPr lang="en-US" altLang="ja-JP" sz="3600" dirty="0"/>
              <a:t>)</a:t>
            </a:r>
            <a:r>
              <a:rPr lang="ja-JP" altLang="en-US" sz="3600" dirty="0"/>
              <a:t>で形状</a:t>
            </a:r>
            <a:r>
              <a:rPr lang="ja-JP" altLang="en-US" sz="3600"/>
              <a:t>はタヒチアン型あるいはカヌー型</a:t>
            </a:r>
            <a:endParaRPr lang="fr-FR" sz="3600" dirty="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27325" y="2740828"/>
            <a:ext cx="3519053" cy="3519053"/>
          </a:xfrm>
          <a:prstGeom prst="rect">
            <a:avLst/>
          </a:prstGeom>
        </p:spPr>
      </p:pic>
      <p:pic>
        <p:nvPicPr>
          <p:cNvPr id="9" name="Espace réservé du contenu 8"/>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28650" y="2812049"/>
            <a:ext cx="2554814" cy="3376613"/>
          </a:xfrm>
        </p:spPr>
      </p:pic>
      <p:pic>
        <p:nvPicPr>
          <p:cNvPr id="4" name="Imagen 3">
            <a:extLst>
              <a:ext uri="{FF2B5EF4-FFF2-40B4-BE49-F238E27FC236}">
                <a16:creationId xmlns:a16="http://schemas.microsoft.com/office/drawing/2014/main" id="{44A421A7-851D-40FF-84DA-9D4339F4DF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09144" y="3035527"/>
            <a:ext cx="2821841" cy="2620281"/>
          </a:xfrm>
          <a:prstGeom prst="rect">
            <a:avLst/>
          </a:prstGeom>
        </p:spPr>
      </p:pic>
    </p:spTree>
    <p:extLst>
      <p:ext uri="{BB962C8B-B14F-4D97-AF65-F5344CB8AC3E}">
        <p14:creationId xmlns:p14="http://schemas.microsoft.com/office/powerpoint/2010/main" val="598337509"/>
      </p:ext>
    </p:extLst>
  </p:cSld>
  <p:clrMapOvr>
    <a:masterClrMapping/>
  </p:clrMapOvr>
</p:sld>
</file>

<file path=ppt/theme/theme1.xml><?xml version="1.0" encoding="utf-8"?>
<a:theme xmlns:a="http://schemas.openxmlformats.org/drawingml/2006/main" name="ICF powerpoint template N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11C1F118-85C2-4BF3-BA04-7929B5A4BB88}" vid="{F907CF2D-3781-4D3C-AF99-B87DF7BA679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ICF powerpoint template NH</Template>
  <TotalTime>671</TotalTime>
  <Words>339</Words>
  <Application>Microsoft Macintosh PowerPoint</Application>
  <PresentationFormat>画面に合わせる (4:3)</PresentationFormat>
  <Paragraphs>47</Paragraphs>
  <Slides>13</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Etelka Light Pro</vt:lpstr>
      <vt:lpstr>Arial</vt:lpstr>
      <vt:lpstr>Calibri</vt:lpstr>
      <vt:lpstr>Helvetica</vt:lpstr>
      <vt:lpstr>ICF powerpoint template NH</vt:lpstr>
      <vt:lpstr>パラカヌーの基礎情報</vt:lpstr>
      <vt:lpstr>PowerPoint プレゼンテーション</vt:lpstr>
      <vt:lpstr>実施場所 1</vt:lpstr>
      <vt:lpstr>実施場所 2</vt:lpstr>
      <vt:lpstr>艇 : kayak(カヤック) = K1</vt:lpstr>
      <vt:lpstr>艇 : va’a(ヴァー)= V1</vt:lpstr>
      <vt:lpstr>艇の規定</vt:lpstr>
      <vt:lpstr>カヤックのパドル : 二枚のブレード(水かき)からなり、形は平らあるいは羽根型</vt:lpstr>
      <vt:lpstr>ヴァーのパドル :一枚のブレード(水かき)で形状はタヒチアン型あるいはカヌー型</vt:lpstr>
      <vt:lpstr>艇に身体を固定し力を伝えるための装備</vt:lpstr>
      <vt:lpstr>始め方: パドリングは世界共通のスキルです．．．</vt:lpstr>
      <vt:lpstr> パラカヌーの技術</vt:lpstr>
      <vt:lpstr>パラカヌーで、上達する喜びとスピードを水の上で感じよう！！</vt:lpstr>
    </vt:vector>
  </TitlesOfParts>
  <Company>TechSmith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坂光　徹彦</cp:lastModifiedBy>
  <cp:revision>1069</cp:revision>
  <cp:lastPrinted>2020-06-01T12:21:26Z</cp:lastPrinted>
  <dcterms:created xsi:type="dcterms:W3CDTF">2017-08-21T08:48:16Z</dcterms:created>
  <dcterms:modified xsi:type="dcterms:W3CDTF">2020-06-09T15:34:09Z</dcterms:modified>
</cp:coreProperties>
</file>